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661" r:id="rId2"/>
    <p:sldId id="664" r:id="rId3"/>
    <p:sldId id="333" r:id="rId4"/>
    <p:sldId id="652" r:id="rId5"/>
    <p:sldId id="653" r:id="rId6"/>
    <p:sldId id="654" r:id="rId7"/>
    <p:sldId id="334" r:id="rId8"/>
    <p:sldId id="335" r:id="rId9"/>
    <p:sldId id="336" r:id="rId10"/>
    <p:sldId id="338" r:id="rId11"/>
    <p:sldId id="339" r:id="rId12"/>
    <p:sldId id="340" r:id="rId13"/>
    <p:sldId id="341" r:id="rId14"/>
    <p:sldId id="347" r:id="rId15"/>
    <p:sldId id="349" r:id="rId16"/>
    <p:sldId id="348" r:id="rId17"/>
    <p:sldId id="350" r:id="rId18"/>
    <p:sldId id="351" r:id="rId19"/>
    <p:sldId id="519" r:id="rId20"/>
    <p:sldId id="650" r:id="rId21"/>
    <p:sldId id="651" r:id="rId22"/>
    <p:sldId id="656" r:id="rId23"/>
    <p:sldId id="657" r:id="rId24"/>
    <p:sldId id="658" r:id="rId25"/>
    <p:sldId id="659" r:id="rId26"/>
    <p:sldId id="660" r:id="rId27"/>
    <p:sldId id="655" r:id="rId28"/>
    <p:sldId id="643" r:id="rId29"/>
    <p:sldId id="662" r:id="rId30"/>
    <p:sldId id="6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1B4-8045-4FB7-A520-2E351157EC0D}" type="datetime1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63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862A-2CB0-42E2-8B21-01685BEC47B8}" type="datetime1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39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1D5C-DE6E-4654-ABBB-DEC39978CEC3}" type="datetime1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9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5126-FE85-4056-8207-4461564A96B5}" type="datetime1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91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00DC-4DF8-4F01-8D41-3BA05A230B6A}" type="datetime1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54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8FAB-10FA-496F-B07D-2C1300F0A672}" type="datetime1">
              <a:rPr lang="en-IN" smtClean="0"/>
              <a:t>28-10-2021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21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330C6-8AA2-4D6B-A186-F19E63318F60}" type="datetime1">
              <a:rPr lang="en-IN" smtClean="0"/>
              <a:t>28-10-2021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2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B474-AD75-4FBD-A807-DF075E6E4697}" type="datetime1">
              <a:rPr lang="en-IN" smtClean="0"/>
              <a:t>28-10-2021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06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1B6A-2932-40E8-87BC-821E760245C3}" type="datetime1">
              <a:rPr lang="en-IN" smtClean="0"/>
              <a:t>28-10-2021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7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8FE2-F467-4AAE-97D6-57C6D62C9EE0}" type="datetime1">
              <a:rPr lang="en-IN" smtClean="0"/>
              <a:t>28-10-2021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03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FF36-D81B-4604-947D-C02986B50A7E}" type="datetime1">
              <a:rPr lang="en-IN" smtClean="0"/>
              <a:t>28-10-2021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76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6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8F0B9-92C2-400D-85D0-C48ADBFB463C}" type="datetime1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41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ijcai20.org/excellence-research-award-sessio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A0CB97-05D1-421B-AE71-1694FF7A1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CSE 228 – Principles of Artificial Intelligence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131C8D-47D6-40B4-9AC7-10435319D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Module #3, Lecture #3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5C789-80C8-458D-A2C0-2B76048E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13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6632"/>
            <a:ext cx="8856985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E65B9C-B797-49F8-9A8F-6940202F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47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933853"/>
            <a:ext cx="8951640" cy="5035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9CCD9-B1CF-4819-B72C-6106F829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1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Types:</a:t>
            </a:r>
          </a:p>
          <a:p>
            <a:pPr lvl="1"/>
            <a:r>
              <a:rPr lang="en-IN" dirty="0"/>
              <a:t>Unary</a:t>
            </a:r>
          </a:p>
          <a:p>
            <a:pPr lvl="1"/>
            <a:r>
              <a:rPr lang="en-IN" dirty="0"/>
              <a:t>Binary</a:t>
            </a:r>
          </a:p>
          <a:p>
            <a:pPr lvl="1"/>
            <a:r>
              <a:rPr lang="en-IN" dirty="0"/>
              <a:t>Constraints involving 3 or more variables</a:t>
            </a:r>
          </a:p>
          <a:p>
            <a:pPr lvl="1"/>
            <a:r>
              <a:rPr lang="en-IN" dirty="0"/>
              <a:t>Soft Constraints</a:t>
            </a:r>
          </a:p>
          <a:p>
            <a:r>
              <a:rPr lang="en-IN" dirty="0"/>
              <a:t>Constraint Optimization Problems</a:t>
            </a:r>
          </a:p>
          <a:p>
            <a:pPr lvl="1"/>
            <a:r>
              <a:rPr lang="en-IN" dirty="0"/>
              <a:t>Solved using LPP	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53B2E-CE64-4C19-A813-B0691A56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67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81540"/>
            <a:ext cx="8856984" cy="561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67FF5-9366-46BF-BC2E-F345EAC9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905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59064"/>
            <a:ext cx="10515600" cy="1090188"/>
          </a:xfrm>
        </p:spPr>
        <p:txBody>
          <a:bodyPr/>
          <a:lstStyle/>
          <a:p>
            <a:pPr algn="ctr"/>
            <a:r>
              <a:rPr lang="en-IN" dirty="0"/>
              <a:t>Optimizing Backtracking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8" y="1512248"/>
            <a:ext cx="10515599" cy="4525963"/>
          </a:xfrm>
        </p:spPr>
        <p:txBody>
          <a:bodyPr>
            <a:normAutofit/>
          </a:bodyPr>
          <a:lstStyle/>
          <a:p>
            <a:r>
              <a:rPr lang="en-IN" dirty="0"/>
              <a:t>How to choose next variables:</a:t>
            </a:r>
          </a:p>
          <a:p>
            <a:pPr lvl="1"/>
            <a:endParaRPr lang="en-IN" b="1" u="sng" dirty="0"/>
          </a:p>
          <a:p>
            <a:pPr lvl="1"/>
            <a:r>
              <a:rPr lang="en-IN" b="1" u="sng" dirty="0"/>
              <a:t>Degree heuristic</a:t>
            </a:r>
            <a:r>
              <a:rPr lang="en-IN" dirty="0"/>
              <a:t>: assign a value to the variable that is involved in the largest number of constraints on other unassigned variables.</a:t>
            </a:r>
          </a:p>
          <a:p>
            <a:pPr lvl="1"/>
            <a:r>
              <a:rPr lang="en-IN" b="1" u="sng" dirty="0"/>
              <a:t>Minimum remaining values (MRV): </a:t>
            </a:r>
            <a:r>
              <a:rPr lang="en-IN" dirty="0"/>
              <a:t>choose the variable with the fewest possible values. </a:t>
            </a:r>
          </a:p>
          <a:p>
            <a:pPr lvl="1"/>
            <a:r>
              <a:rPr lang="en-IN" b="1" u="sng" dirty="0"/>
              <a:t>Least-constraining value heuristic</a:t>
            </a:r>
            <a:r>
              <a:rPr lang="en-IN" dirty="0"/>
              <a:t>: choose a value that rules out the smallest number of values in variables connected to the current variable by constraints.</a:t>
            </a:r>
          </a:p>
          <a:p>
            <a:pPr lvl="1"/>
            <a:r>
              <a:rPr lang="en-IN" b="1" u="sng" dirty="0"/>
              <a:t>Forward Checking: </a:t>
            </a:r>
            <a:r>
              <a:rPr lang="en-IN" dirty="0"/>
              <a:t>Keep track of all permissible values for variables</a:t>
            </a:r>
            <a:r>
              <a:rPr lang="en-IN" b="1" u="sng" dirty="0"/>
              <a:t>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FAB2A5-D39B-4D28-9921-34406024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985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980728"/>
            <a:ext cx="883298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179976-9AF0-4186-B940-CB94A56A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897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16632"/>
            <a:ext cx="7776864" cy="3456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789040"/>
            <a:ext cx="7752184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FC624-A4BB-4D17-9DBD-E8352269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56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664"/>
            <a:ext cx="9036496" cy="489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52282" y="5298482"/>
            <a:ext cx="920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Keep track of remaining legal values for unassigned variables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  Terminate search when any variable has no legal values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07656-2AAE-4625-94C4-E35FF69B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850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88640"/>
            <a:ext cx="8964488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282FF-6C1F-4B6E-A507-FCB69A84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56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042" y="316259"/>
            <a:ext cx="10899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en-IN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are given a 5 litre jug and a 3 litre jug. Both the jugs are initially empty. The jugs don’t have markings to allow measuring smaller quantities. You have to use the jugs to collect 4 litres of water.”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9043" y="3131592"/>
            <a:ext cx="32884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Solve the water jug problem given below using BFS. Specify the state space, the rules applied and the final solution.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02915-8588-40DA-AE9F-E4713C2F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3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2C4D-1F59-4E9B-BB6D-1AF8706F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1833-AA3B-4CF4-A9F9-E57ABADAA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Constraint Satisfaction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ED6F7-B086-4A7F-99C4-4243288E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071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A7194A-F1FB-43DA-94FE-628F64A7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6BA67-63FF-4B6F-B60A-DEA833C4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Fill(3), Fill(5) – Fill the 3 litre / 5 litre jug to the brim.</a:t>
            </a:r>
          </a:p>
          <a:p>
            <a:r>
              <a:rPr lang="en-IN" dirty="0"/>
              <a:t>Empty(3), Empty(5) – Empty the 3 litre / 5 litre jug.</a:t>
            </a:r>
          </a:p>
          <a:p>
            <a:r>
              <a:rPr lang="en-IN" dirty="0"/>
              <a:t>Pour(3,5) – Pour as much water from the 3 litre jug to the 5 litre jug, till either the 3 litre jug is empty or 5 litre jug is full.</a:t>
            </a:r>
          </a:p>
          <a:p>
            <a:r>
              <a:rPr lang="en-IN" dirty="0"/>
              <a:t>Pour(5,3) – Pour as much water from the 5 litre jug to the 3 litre jug, till either the 5 litre jug is empty or the 3 litre jug is full.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58BEF8-4839-48B8-9B69-3ED014B2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95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3DF27-E1EE-437E-A6E3-6EE12C2B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71741-3B38-4E9D-A10B-02B757F2EEE7}"/>
              </a:ext>
            </a:extLst>
          </p:cNvPr>
          <p:cNvSpPr/>
          <p:nvPr/>
        </p:nvSpPr>
        <p:spPr>
          <a:xfrm>
            <a:off x="9746766" y="1466009"/>
            <a:ext cx="683580" cy="3639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6D630E-532C-4447-993E-8658EBE15680}"/>
              </a:ext>
            </a:extLst>
          </p:cNvPr>
          <p:cNvSpPr/>
          <p:nvPr/>
        </p:nvSpPr>
        <p:spPr>
          <a:xfrm>
            <a:off x="9093635" y="2016462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8FC94B-32F3-430C-B4C3-B3B586C97581}"/>
              </a:ext>
            </a:extLst>
          </p:cNvPr>
          <p:cNvSpPr/>
          <p:nvPr/>
        </p:nvSpPr>
        <p:spPr>
          <a:xfrm>
            <a:off x="9664025" y="2604692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3A9A36-EE37-42E0-A226-73FD7DF80192}"/>
              </a:ext>
            </a:extLst>
          </p:cNvPr>
          <p:cNvSpPr/>
          <p:nvPr/>
        </p:nvSpPr>
        <p:spPr>
          <a:xfrm>
            <a:off x="10347605" y="1985314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BEFF58-F469-487E-8E67-E01A9AB662B7}"/>
              </a:ext>
            </a:extLst>
          </p:cNvPr>
          <p:cNvSpPr/>
          <p:nvPr/>
        </p:nvSpPr>
        <p:spPr>
          <a:xfrm>
            <a:off x="10801961" y="2605296"/>
            <a:ext cx="683580" cy="4132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F29542-C20C-4FC6-9B3B-F0D1CB172D72}"/>
              </a:ext>
            </a:extLst>
          </p:cNvPr>
          <p:cNvSpPr/>
          <p:nvPr/>
        </p:nvSpPr>
        <p:spPr>
          <a:xfrm>
            <a:off x="8562455" y="2604853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A42C50-C7F1-4379-8E31-F649CEB1B0E5}"/>
              </a:ext>
            </a:extLst>
          </p:cNvPr>
          <p:cNvSpPr/>
          <p:nvPr/>
        </p:nvSpPr>
        <p:spPr>
          <a:xfrm>
            <a:off x="7971962" y="3283495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3A9A83-7396-497F-B55B-4E023CCDF451}"/>
              </a:ext>
            </a:extLst>
          </p:cNvPr>
          <p:cNvSpPr/>
          <p:nvPr/>
        </p:nvSpPr>
        <p:spPr>
          <a:xfrm>
            <a:off x="11350782" y="3253741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BF126-0805-46AE-B36B-155305B461DC}"/>
              </a:ext>
            </a:extLst>
          </p:cNvPr>
          <p:cNvSpPr/>
          <p:nvPr/>
        </p:nvSpPr>
        <p:spPr>
          <a:xfrm>
            <a:off x="8815344" y="3833749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1,5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466F81-913B-4256-AAF3-EB2680E114A7}"/>
              </a:ext>
            </a:extLst>
          </p:cNvPr>
          <p:cNvSpPr/>
          <p:nvPr/>
        </p:nvSpPr>
        <p:spPr>
          <a:xfrm>
            <a:off x="10689395" y="3756687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BC0A12F-EDA6-461D-AB8F-587198A005F9}"/>
              </a:ext>
            </a:extLst>
          </p:cNvPr>
          <p:cNvSpPr/>
          <p:nvPr/>
        </p:nvSpPr>
        <p:spPr>
          <a:xfrm>
            <a:off x="7618338" y="4392302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1,0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4FC083-87EE-4CE8-A7A8-BAFB9E4F8439}"/>
              </a:ext>
            </a:extLst>
          </p:cNvPr>
          <p:cNvSpPr/>
          <p:nvPr/>
        </p:nvSpPr>
        <p:spPr>
          <a:xfrm>
            <a:off x="10049771" y="4443349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3B66CA-3A36-4E77-9715-D5CF1F916FA4}"/>
              </a:ext>
            </a:extLst>
          </p:cNvPr>
          <p:cNvSpPr/>
          <p:nvPr/>
        </p:nvSpPr>
        <p:spPr>
          <a:xfrm>
            <a:off x="8415975" y="4933841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340550-2353-4347-A926-4AFEC3D14513}"/>
              </a:ext>
            </a:extLst>
          </p:cNvPr>
          <p:cNvSpPr/>
          <p:nvPr/>
        </p:nvSpPr>
        <p:spPr>
          <a:xfrm>
            <a:off x="7824997" y="5639960"/>
            <a:ext cx="683580" cy="3639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E8C7B0-90CB-4C94-B557-406EEF71BC75}"/>
              </a:ext>
            </a:extLst>
          </p:cNvPr>
          <p:cNvSpPr/>
          <p:nvPr/>
        </p:nvSpPr>
        <p:spPr>
          <a:xfrm>
            <a:off x="10047868" y="5213488"/>
            <a:ext cx="683580" cy="3639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BCEF0A-45AD-43FC-B104-30D719A04BAB}"/>
              </a:ext>
            </a:extLst>
          </p:cNvPr>
          <p:cNvSpPr/>
          <p:nvPr/>
        </p:nvSpPr>
        <p:spPr>
          <a:xfrm>
            <a:off x="10602801" y="5821952"/>
            <a:ext cx="683580" cy="36398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664E24-1CF9-4ACA-B83E-D5E4F19ED734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9435425" y="1776689"/>
            <a:ext cx="411449" cy="23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B9527F-11CB-4A73-A28D-D82611616009}"/>
              </a:ext>
            </a:extLst>
          </p:cNvPr>
          <p:cNvCxnSpPr>
            <a:stCxn id="7" idx="5"/>
            <a:endCxn id="10" idx="0"/>
          </p:cNvCxnSpPr>
          <p:nvPr/>
        </p:nvCxnSpPr>
        <p:spPr>
          <a:xfrm>
            <a:off x="10330238" y="1776689"/>
            <a:ext cx="359157" cy="20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254D1F-2059-406D-9C66-DBB631DE13DF}"/>
              </a:ext>
            </a:extLst>
          </p:cNvPr>
          <p:cNvCxnSpPr>
            <a:stCxn id="8" idx="5"/>
            <a:endCxn id="9" idx="0"/>
          </p:cNvCxnSpPr>
          <p:nvPr/>
        </p:nvCxnSpPr>
        <p:spPr>
          <a:xfrm>
            <a:off x="9677107" y="2327142"/>
            <a:ext cx="328708" cy="27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D18959-493A-41E5-AD37-3553DA7BBF2D}"/>
              </a:ext>
            </a:extLst>
          </p:cNvPr>
          <p:cNvCxnSpPr>
            <a:stCxn id="8" idx="3"/>
            <a:endCxn id="14" idx="0"/>
          </p:cNvCxnSpPr>
          <p:nvPr/>
        </p:nvCxnSpPr>
        <p:spPr>
          <a:xfrm flipH="1">
            <a:off x="8904245" y="2327142"/>
            <a:ext cx="289498" cy="27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1A7116B-C69E-420B-AF66-FD4A8E5C4A1F}"/>
              </a:ext>
            </a:extLst>
          </p:cNvPr>
          <p:cNvCxnSpPr>
            <a:stCxn id="8" idx="0"/>
            <a:endCxn id="7" idx="3"/>
          </p:cNvCxnSpPr>
          <p:nvPr/>
        </p:nvCxnSpPr>
        <p:spPr>
          <a:xfrm flipV="1">
            <a:off x="9435425" y="1776689"/>
            <a:ext cx="411449" cy="23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8B57850-755C-4135-9D95-5D8637614AB6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 flipH="1">
            <a:off x="8313752" y="2915533"/>
            <a:ext cx="348811" cy="367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1D7AA12-0162-4C19-956C-34B11CEDBCC9}"/>
              </a:ext>
            </a:extLst>
          </p:cNvPr>
          <p:cNvCxnSpPr>
            <a:stCxn id="14" idx="7"/>
            <a:endCxn id="10" idx="2"/>
          </p:cNvCxnSpPr>
          <p:nvPr/>
        </p:nvCxnSpPr>
        <p:spPr>
          <a:xfrm flipV="1">
            <a:off x="9145927" y="2167306"/>
            <a:ext cx="1201678" cy="49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9714D3-D056-49B1-9E7B-DF709504D210}"/>
              </a:ext>
            </a:extLst>
          </p:cNvPr>
          <p:cNvCxnSpPr>
            <a:stCxn id="14" idx="0"/>
            <a:endCxn id="7" idx="3"/>
          </p:cNvCxnSpPr>
          <p:nvPr/>
        </p:nvCxnSpPr>
        <p:spPr>
          <a:xfrm flipV="1">
            <a:off x="8904245" y="1776689"/>
            <a:ext cx="942629" cy="82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44FBCDF-906C-4666-AF12-8925C621B446}"/>
              </a:ext>
            </a:extLst>
          </p:cNvPr>
          <p:cNvCxnSpPr>
            <a:stCxn id="14" idx="0"/>
            <a:endCxn id="8" idx="3"/>
          </p:cNvCxnSpPr>
          <p:nvPr/>
        </p:nvCxnSpPr>
        <p:spPr>
          <a:xfrm flipV="1">
            <a:off x="8904245" y="2327142"/>
            <a:ext cx="289498" cy="27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C72D28-8343-46F0-ACE8-A3D230D32023}"/>
              </a:ext>
            </a:extLst>
          </p:cNvPr>
          <p:cNvCxnSpPr>
            <a:stCxn id="10" idx="4"/>
            <a:endCxn id="9" idx="0"/>
          </p:cNvCxnSpPr>
          <p:nvPr/>
        </p:nvCxnSpPr>
        <p:spPr>
          <a:xfrm flipH="1">
            <a:off x="10005815" y="2349298"/>
            <a:ext cx="683580" cy="25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018D84F-A37F-4E7E-8279-EFB8717ACF0A}"/>
              </a:ext>
            </a:extLst>
          </p:cNvPr>
          <p:cNvCxnSpPr>
            <a:stCxn id="10" idx="0"/>
            <a:endCxn id="7" idx="5"/>
          </p:cNvCxnSpPr>
          <p:nvPr/>
        </p:nvCxnSpPr>
        <p:spPr>
          <a:xfrm flipH="1" flipV="1">
            <a:off x="10330238" y="1776689"/>
            <a:ext cx="359157" cy="20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E0657C1-96C2-42A0-9F02-34D6C433C0B0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10689395" y="2349298"/>
            <a:ext cx="454356" cy="25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5E7A6F1-535E-433C-B3CA-80A5B96DFF3D}"/>
              </a:ext>
            </a:extLst>
          </p:cNvPr>
          <p:cNvCxnSpPr>
            <a:stCxn id="9" idx="0"/>
            <a:endCxn id="10" idx="4"/>
          </p:cNvCxnSpPr>
          <p:nvPr/>
        </p:nvCxnSpPr>
        <p:spPr>
          <a:xfrm flipV="1">
            <a:off x="10005815" y="2349298"/>
            <a:ext cx="683580" cy="25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6D59939-E868-49F4-AEF5-DAE997DF106C}"/>
              </a:ext>
            </a:extLst>
          </p:cNvPr>
          <p:cNvCxnSpPr>
            <a:stCxn id="9" idx="0"/>
            <a:endCxn id="8" idx="5"/>
          </p:cNvCxnSpPr>
          <p:nvPr/>
        </p:nvCxnSpPr>
        <p:spPr>
          <a:xfrm flipH="1" flipV="1">
            <a:off x="9677107" y="2327142"/>
            <a:ext cx="328708" cy="277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D3C3436-9289-4FA7-8307-395677C86E18}"/>
              </a:ext>
            </a:extLst>
          </p:cNvPr>
          <p:cNvCxnSpPr>
            <a:stCxn id="11" idx="2"/>
            <a:endCxn id="9" idx="6"/>
          </p:cNvCxnSpPr>
          <p:nvPr/>
        </p:nvCxnSpPr>
        <p:spPr>
          <a:xfrm flipH="1" flipV="1">
            <a:off x="10347605" y="2786684"/>
            <a:ext cx="454356" cy="2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71FDF90-7E9A-4914-B4BB-C8AFC3C48BE8}"/>
              </a:ext>
            </a:extLst>
          </p:cNvPr>
          <p:cNvCxnSpPr>
            <a:stCxn id="11" idx="5"/>
            <a:endCxn id="18" idx="0"/>
          </p:cNvCxnSpPr>
          <p:nvPr/>
        </p:nvCxnSpPr>
        <p:spPr>
          <a:xfrm>
            <a:off x="11385433" y="2957994"/>
            <a:ext cx="307139" cy="29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33D4B7-0E73-4E82-9ECF-6AA65180F8F3}"/>
              </a:ext>
            </a:extLst>
          </p:cNvPr>
          <p:cNvCxnSpPr>
            <a:stCxn id="11" idx="1"/>
            <a:endCxn id="8" idx="5"/>
          </p:cNvCxnSpPr>
          <p:nvPr/>
        </p:nvCxnSpPr>
        <p:spPr>
          <a:xfrm flipH="1" flipV="1">
            <a:off x="9677107" y="2327142"/>
            <a:ext cx="1224962" cy="33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7B307EC-1B04-471E-8A01-C097A033DD24}"/>
              </a:ext>
            </a:extLst>
          </p:cNvPr>
          <p:cNvCxnSpPr>
            <a:stCxn id="11" idx="0"/>
            <a:endCxn id="10" idx="4"/>
          </p:cNvCxnSpPr>
          <p:nvPr/>
        </p:nvCxnSpPr>
        <p:spPr>
          <a:xfrm flipH="1" flipV="1">
            <a:off x="10689395" y="2349298"/>
            <a:ext cx="454356" cy="25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9751440-7CD0-496C-8A67-DC6DF84D1F43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V="1">
            <a:off x="8313752" y="2786684"/>
            <a:ext cx="1350273" cy="496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FE48EC1-5ED4-4249-BBD2-3BA610314538}"/>
              </a:ext>
            </a:extLst>
          </p:cNvPr>
          <p:cNvCxnSpPr>
            <a:stCxn id="15" idx="0"/>
            <a:endCxn id="14" idx="3"/>
          </p:cNvCxnSpPr>
          <p:nvPr/>
        </p:nvCxnSpPr>
        <p:spPr>
          <a:xfrm flipV="1">
            <a:off x="8313752" y="2915533"/>
            <a:ext cx="348811" cy="367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BFB5F73-9222-490A-BCA8-4F8D4AD73F68}"/>
              </a:ext>
            </a:extLst>
          </p:cNvPr>
          <p:cNvCxnSpPr>
            <a:stCxn id="15" idx="1"/>
            <a:endCxn id="8" idx="2"/>
          </p:cNvCxnSpPr>
          <p:nvPr/>
        </p:nvCxnSpPr>
        <p:spPr>
          <a:xfrm flipV="1">
            <a:off x="8072070" y="2198454"/>
            <a:ext cx="1021565" cy="113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2A98BD2-3F8B-4518-BFAA-C94399A616B0}"/>
              </a:ext>
            </a:extLst>
          </p:cNvPr>
          <p:cNvCxnSpPr>
            <a:cxnSpLocks/>
            <a:stCxn id="15" idx="6"/>
            <a:endCxn id="19" idx="0"/>
          </p:cNvCxnSpPr>
          <p:nvPr/>
        </p:nvCxnSpPr>
        <p:spPr>
          <a:xfrm>
            <a:off x="8655542" y="3465487"/>
            <a:ext cx="501592" cy="36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71171A8-390F-42A1-B7C0-371E6C4E34C3}"/>
              </a:ext>
            </a:extLst>
          </p:cNvPr>
          <p:cNvCxnSpPr>
            <a:stCxn id="18" idx="0"/>
            <a:endCxn id="11" idx="5"/>
          </p:cNvCxnSpPr>
          <p:nvPr/>
        </p:nvCxnSpPr>
        <p:spPr>
          <a:xfrm flipH="1" flipV="1">
            <a:off x="11385433" y="2957994"/>
            <a:ext cx="307139" cy="29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F8EEDC8-D1FE-41DC-9C99-426138D49BA2}"/>
              </a:ext>
            </a:extLst>
          </p:cNvPr>
          <p:cNvCxnSpPr>
            <a:stCxn id="18" idx="7"/>
            <a:endCxn id="10" idx="5"/>
          </p:cNvCxnSpPr>
          <p:nvPr/>
        </p:nvCxnSpPr>
        <p:spPr>
          <a:xfrm flipH="1" flipV="1">
            <a:off x="10931077" y="2295994"/>
            <a:ext cx="1003177" cy="101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4C31CEF-4C3F-43B7-8A0E-EF873192CC50}"/>
              </a:ext>
            </a:extLst>
          </p:cNvPr>
          <p:cNvCxnSpPr>
            <a:stCxn id="18" idx="6"/>
            <a:endCxn id="7" idx="6"/>
          </p:cNvCxnSpPr>
          <p:nvPr/>
        </p:nvCxnSpPr>
        <p:spPr>
          <a:xfrm flipH="1" flipV="1">
            <a:off x="10430346" y="1648001"/>
            <a:ext cx="1604016" cy="178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9A2FE52-C6A1-47BE-AB07-49A895CAC4C4}"/>
              </a:ext>
            </a:extLst>
          </p:cNvPr>
          <p:cNvCxnSpPr>
            <a:stCxn id="18" idx="3"/>
            <a:endCxn id="20" idx="0"/>
          </p:cNvCxnSpPr>
          <p:nvPr/>
        </p:nvCxnSpPr>
        <p:spPr>
          <a:xfrm flipH="1">
            <a:off x="11031185" y="3564421"/>
            <a:ext cx="419705" cy="19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D514E53-1666-453C-BCB3-5DF3BD389D09}"/>
              </a:ext>
            </a:extLst>
          </p:cNvPr>
          <p:cNvCxnSpPr>
            <a:stCxn id="19" idx="0"/>
            <a:endCxn id="9" idx="2"/>
          </p:cNvCxnSpPr>
          <p:nvPr/>
        </p:nvCxnSpPr>
        <p:spPr>
          <a:xfrm flipV="1">
            <a:off x="9157134" y="2786684"/>
            <a:ext cx="506891" cy="104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6AB1BFF-E40F-460E-A061-2CE46A04E621}"/>
              </a:ext>
            </a:extLst>
          </p:cNvPr>
          <p:cNvCxnSpPr>
            <a:stCxn id="19" idx="6"/>
            <a:endCxn id="10" idx="2"/>
          </p:cNvCxnSpPr>
          <p:nvPr/>
        </p:nvCxnSpPr>
        <p:spPr>
          <a:xfrm flipV="1">
            <a:off x="9498924" y="2167306"/>
            <a:ext cx="848681" cy="1848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D805AB2-BA26-4CEA-A8E9-CF940F2F709B}"/>
              </a:ext>
            </a:extLst>
          </p:cNvPr>
          <p:cNvCxnSpPr>
            <a:cxnSpLocks/>
            <a:stCxn id="19" idx="2"/>
            <a:endCxn id="21" idx="7"/>
          </p:cNvCxnSpPr>
          <p:nvPr/>
        </p:nvCxnSpPr>
        <p:spPr>
          <a:xfrm flipH="1">
            <a:off x="8201810" y="4015741"/>
            <a:ext cx="613534" cy="42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9166C7F-58B2-4577-B2DB-F921CA6852BA}"/>
              </a:ext>
            </a:extLst>
          </p:cNvPr>
          <p:cNvCxnSpPr>
            <a:endCxn id="15" idx="6"/>
          </p:cNvCxnSpPr>
          <p:nvPr/>
        </p:nvCxnSpPr>
        <p:spPr>
          <a:xfrm flipH="1" flipV="1">
            <a:off x="8655542" y="3465487"/>
            <a:ext cx="438093" cy="310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E37800F-F441-4BD4-90C0-069DE8990EA0}"/>
              </a:ext>
            </a:extLst>
          </p:cNvPr>
          <p:cNvCxnSpPr>
            <a:stCxn id="20" idx="0"/>
            <a:endCxn id="8" idx="5"/>
          </p:cNvCxnSpPr>
          <p:nvPr/>
        </p:nvCxnSpPr>
        <p:spPr>
          <a:xfrm flipH="1" flipV="1">
            <a:off x="9677107" y="2327142"/>
            <a:ext cx="1354078" cy="142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FD875C0-290F-4844-93F3-247F417160BD}"/>
              </a:ext>
            </a:extLst>
          </p:cNvPr>
          <p:cNvCxnSpPr>
            <a:stCxn id="20" idx="3"/>
            <a:endCxn id="22" idx="0"/>
          </p:cNvCxnSpPr>
          <p:nvPr/>
        </p:nvCxnSpPr>
        <p:spPr>
          <a:xfrm flipH="1">
            <a:off x="10391561" y="4067367"/>
            <a:ext cx="397942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B8121FF-C252-4ADA-9242-A5BA94F8898F}"/>
              </a:ext>
            </a:extLst>
          </p:cNvPr>
          <p:cNvCxnSpPr>
            <a:stCxn id="20" idx="0"/>
            <a:endCxn id="7" idx="5"/>
          </p:cNvCxnSpPr>
          <p:nvPr/>
        </p:nvCxnSpPr>
        <p:spPr>
          <a:xfrm flipH="1" flipV="1">
            <a:off x="10330238" y="1776689"/>
            <a:ext cx="700947" cy="197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16C3A3B-E3D1-4DBB-BE99-1502346233C7}"/>
              </a:ext>
            </a:extLst>
          </p:cNvPr>
          <p:cNvCxnSpPr>
            <a:stCxn id="20" idx="0"/>
            <a:endCxn id="18" idx="3"/>
          </p:cNvCxnSpPr>
          <p:nvPr/>
        </p:nvCxnSpPr>
        <p:spPr>
          <a:xfrm flipV="1">
            <a:off x="11031185" y="3564421"/>
            <a:ext cx="419705" cy="19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81EE65D-1EE1-4852-9F2A-5C82B8EC6D37}"/>
              </a:ext>
            </a:extLst>
          </p:cNvPr>
          <p:cNvCxnSpPr>
            <a:cxnSpLocks/>
            <a:stCxn id="21" idx="0"/>
            <a:endCxn id="8" idx="3"/>
          </p:cNvCxnSpPr>
          <p:nvPr/>
        </p:nvCxnSpPr>
        <p:spPr>
          <a:xfrm flipV="1">
            <a:off x="7960128" y="2327142"/>
            <a:ext cx="1233615" cy="2065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AA28E4E-9441-4EDA-A167-725814266204}"/>
              </a:ext>
            </a:extLst>
          </p:cNvPr>
          <p:cNvCxnSpPr>
            <a:cxnSpLocks/>
            <a:stCxn id="21" idx="7"/>
            <a:endCxn id="19" idx="2"/>
          </p:cNvCxnSpPr>
          <p:nvPr/>
        </p:nvCxnSpPr>
        <p:spPr>
          <a:xfrm flipV="1">
            <a:off x="8201810" y="4015741"/>
            <a:ext cx="613534" cy="42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C84003-3804-4A1D-9A77-1E20D6F03C6A}"/>
              </a:ext>
            </a:extLst>
          </p:cNvPr>
          <p:cNvCxnSpPr>
            <a:cxnSpLocks/>
            <a:stCxn id="21" idx="0"/>
            <a:endCxn id="7" idx="4"/>
          </p:cNvCxnSpPr>
          <p:nvPr/>
        </p:nvCxnSpPr>
        <p:spPr>
          <a:xfrm flipV="1">
            <a:off x="7960128" y="1829993"/>
            <a:ext cx="2128428" cy="256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CD8F637-12BE-49D6-87BE-D83598E61ABC}"/>
              </a:ext>
            </a:extLst>
          </p:cNvPr>
          <p:cNvCxnSpPr>
            <a:cxnSpLocks/>
            <a:stCxn id="21" idx="5"/>
            <a:endCxn id="23" idx="1"/>
          </p:cNvCxnSpPr>
          <p:nvPr/>
        </p:nvCxnSpPr>
        <p:spPr>
          <a:xfrm>
            <a:off x="8201810" y="4702982"/>
            <a:ext cx="314273" cy="28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52D6201-2F1F-4159-BC3B-F7A44B998ABD}"/>
              </a:ext>
            </a:extLst>
          </p:cNvPr>
          <p:cNvCxnSpPr>
            <a:stCxn id="23" idx="3"/>
            <a:endCxn id="24" idx="0"/>
          </p:cNvCxnSpPr>
          <p:nvPr/>
        </p:nvCxnSpPr>
        <p:spPr>
          <a:xfrm flipH="1">
            <a:off x="8166787" y="5244521"/>
            <a:ext cx="349296" cy="39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2BA0E76-181D-4BAE-84D7-ACDEE5C49A70}"/>
              </a:ext>
            </a:extLst>
          </p:cNvPr>
          <p:cNvCxnSpPr>
            <a:cxnSpLocks/>
            <a:stCxn id="23" idx="7"/>
            <a:endCxn id="10" idx="4"/>
          </p:cNvCxnSpPr>
          <p:nvPr/>
        </p:nvCxnSpPr>
        <p:spPr>
          <a:xfrm flipV="1">
            <a:off x="8999447" y="2349298"/>
            <a:ext cx="1689948" cy="263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ED6EE0A-DE6C-43D5-BBB5-4580C58C980F}"/>
              </a:ext>
            </a:extLst>
          </p:cNvPr>
          <p:cNvCxnSpPr>
            <a:stCxn id="23" idx="0"/>
            <a:endCxn id="7" idx="4"/>
          </p:cNvCxnSpPr>
          <p:nvPr/>
        </p:nvCxnSpPr>
        <p:spPr>
          <a:xfrm flipV="1">
            <a:off x="8757765" y="1829993"/>
            <a:ext cx="1330791" cy="310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6DB65F9-52EE-4F75-885D-85F11661412A}"/>
              </a:ext>
            </a:extLst>
          </p:cNvPr>
          <p:cNvCxnSpPr>
            <a:cxnSpLocks/>
            <a:stCxn id="23" idx="1"/>
            <a:endCxn id="21" idx="5"/>
          </p:cNvCxnSpPr>
          <p:nvPr/>
        </p:nvCxnSpPr>
        <p:spPr>
          <a:xfrm flipH="1" flipV="1">
            <a:off x="8201810" y="4702982"/>
            <a:ext cx="314273" cy="28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47B5978-F868-4430-B7B6-79FC2F9F7A46}"/>
              </a:ext>
            </a:extLst>
          </p:cNvPr>
          <p:cNvCxnSpPr>
            <a:stCxn id="22" idx="1"/>
            <a:endCxn id="9" idx="3"/>
          </p:cNvCxnSpPr>
          <p:nvPr/>
        </p:nvCxnSpPr>
        <p:spPr>
          <a:xfrm flipH="1" flipV="1">
            <a:off x="9764133" y="2915372"/>
            <a:ext cx="385746" cy="158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A9B3CA0-ED6F-4FDC-9AEE-B7B793FEC39D}"/>
              </a:ext>
            </a:extLst>
          </p:cNvPr>
          <p:cNvCxnSpPr>
            <a:stCxn id="22" idx="0"/>
            <a:endCxn id="10" idx="4"/>
          </p:cNvCxnSpPr>
          <p:nvPr/>
        </p:nvCxnSpPr>
        <p:spPr>
          <a:xfrm flipV="1">
            <a:off x="10391561" y="2349298"/>
            <a:ext cx="297834" cy="209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1D88F0F-76B4-4AA9-84A2-636D21E1FC06}"/>
              </a:ext>
            </a:extLst>
          </p:cNvPr>
          <p:cNvCxnSpPr>
            <a:stCxn id="22" idx="0"/>
            <a:endCxn id="20" idx="3"/>
          </p:cNvCxnSpPr>
          <p:nvPr/>
        </p:nvCxnSpPr>
        <p:spPr>
          <a:xfrm flipV="1">
            <a:off x="10391561" y="4067367"/>
            <a:ext cx="397942" cy="3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39728B2-9D42-4B13-9883-652FC8E47436}"/>
              </a:ext>
            </a:extLst>
          </p:cNvPr>
          <p:cNvCxnSpPr>
            <a:stCxn id="22" idx="4"/>
            <a:endCxn id="25" idx="0"/>
          </p:cNvCxnSpPr>
          <p:nvPr/>
        </p:nvCxnSpPr>
        <p:spPr>
          <a:xfrm flipH="1">
            <a:off x="10389658" y="4807333"/>
            <a:ext cx="1903" cy="40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B22A1ABE-2F19-4A13-A7A9-0402F2B7B7FE}"/>
              </a:ext>
            </a:extLst>
          </p:cNvPr>
          <p:cNvCxnSpPr>
            <a:stCxn id="25" idx="1"/>
            <a:endCxn id="9" idx="3"/>
          </p:cNvCxnSpPr>
          <p:nvPr/>
        </p:nvCxnSpPr>
        <p:spPr>
          <a:xfrm flipH="1" flipV="1">
            <a:off x="9764133" y="2915372"/>
            <a:ext cx="383843" cy="235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C02E24C-2955-49AF-A971-45ED95E7FB80}"/>
              </a:ext>
            </a:extLst>
          </p:cNvPr>
          <p:cNvCxnSpPr>
            <a:stCxn id="25" idx="5"/>
            <a:endCxn id="26" idx="0"/>
          </p:cNvCxnSpPr>
          <p:nvPr/>
        </p:nvCxnSpPr>
        <p:spPr>
          <a:xfrm>
            <a:off x="10631340" y="5524168"/>
            <a:ext cx="313251" cy="29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17089EA8-CEFC-4991-959B-8B991026515E}"/>
              </a:ext>
            </a:extLst>
          </p:cNvPr>
          <p:cNvCxnSpPr>
            <a:stCxn id="25" idx="0"/>
            <a:endCxn id="8" idx="4"/>
          </p:cNvCxnSpPr>
          <p:nvPr/>
        </p:nvCxnSpPr>
        <p:spPr>
          <a:xfrm flipH="1" flipV="1">
            <a:off x="9435425" y="2380446"/>
            <a:ext cx="954233" cy="283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07FF9FD8-10CE-4920-9182-65BB7917D9A0}"/>
              </a:ext>
            </a:extLst>
          </p:cNvPr>
          <p:cNvCxnSpPr>
            <a:stCxn id="25" idx="0"/>
            <a:endCxn id="22" idx="4"/>
          </p:cNvCxnSpPr>
          <p:nvPr/>
        </p:nvCxnSpPr>
        <p:spPr>
          <a:xfrm flipV="1">
            <a:off x="10389658" y="4807333"/>
            <a:ext cx="1903" cy="40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18FB4C9-8AAB-4E65-8C9C-E9E6D8387108}"/>
              </a:ext>
            </a:extLst>
          </p:cNvPr>
          <p:cNvCxnSpPr>
            <a:stCxn id="26" idx="0"/>
            <a:endCxn id="25" idx="5"/>
          </p:cNvCxnSpPr>
          <p:nvPr/>
        </p:nvCxnSpPr>
        <p:spPr>
          <a:xfrm flipH="1" flipV="1">
            <a:off x="10631340" y="5524168"/>
            <a:ext cx="313251" cy="29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66E27CEA-F16C-414F-8A83-C19700EB335F}"/>
              </a:ext>
            </a:extLst>
          </p:cNvPr>
          <p:cNvCxnSpPr>
            <a:stCxn id="26" idx="0"/>
            <a:endCxn id="10" idx="4"/>
          </p:cNvCxnSpPr>
          <p:nvPr/>
        </p:nvCxnSpPr>
        <p:spPr>
          <a:xfrm flipH="1" flipV="1">
            <a:off x="10689395" y="2349298"/>
            <a:ext cx="255196" cy="347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9B710229-AA48-45D8-9103-FA00914B9459}"/>
              </a:ext>
            </a:extLst>
          </p:cNvPr>
          <p:cNvCxnSpPr>
            <a:stCxn id="26" idx="0"/>
            <a:endCxn id="7" idx="4"/>
          </p:cNvCxnSpPr>
          <p:nvPr/>
        </p:nvCxnSpPr>
        <p:spPr>
          <a:xfrm flipH="1" flipV="1">
            <a:off x="10088556" y="1829993"/>
            <a:ext cx="856035" cy="399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C58D159-C78E-47F1-B27B-7714839BC015}"/>
              </a:ext>
            </a:extLst>
          </p:cNvPr>
          <p:cNvCxnSpPr>
            <a:stCxn id="26" idx="2"/>
            <a:endCxn id="24" idx="6"/>
          </p:cNvCxnSpPr>
          <p:nvPr/>
        </p:nvCxnSpPr>
        <p:spPr>
          <a:xfrm flipH="1" flipV="1">
            <a:off x="8508577" y="5821952"/>
            <a:ext cx="2094224" cy="18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D9A7937-AD12-47B7-A137-7E25349ACFD7}"/>
              </a:ext>
            </a:extLst>
          </p:cNvPr>
          <p:cNvCxnSpPr>
            <a:stCxn id="24" idx="0"/>
            <a:endCxn id="9" idx="3"/>
          </p:cNvCxnSpPr>
          <p:nvPr/>
        </p:nvCxnSpPr>
        <p:spPr>
          <a:xfrm flipV="1">
            <a:off x="8166787" y="2915372"/>
            <a:ext cx="1597346" cy="272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6111C883-444A-4B59-94E8-0E67428F3554}"/>
              </a:ext>
            </a:extLst>
          </p:cNvPr>
          <p:cNvCxnSpPr>
            <a:stCxn id="24" idx="0"/>
            <a:endCxn id="23" idx="3"/>
          </p:cNvCxnSpPr>
          <p:nvPr/>
        </p:nvCxnSpPr>
        <p:spPr>
          <a:xfrm flipV="1">
            <a:off x="8166787" y="5244521"/>
            <a:ext cx="349296" cy="39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AA20067-2E64-47E4-B14B-AC86137D4C75}"/>
              </a:ext>
            </a:extLst>
          </p:cNvPr>
          <p:cNvCxnSpPr>
            <a:stCxn id="24" idx="0"/>
            <a:endCxn id="8" idx="4"/>
          </p:cNvCxnSpPr>
          <p:nvPr/>
        </p:nvCxnSpPr>
        <p:spPr>
          <a:xfrm flipV="1">
            <a:off x="8166787" y="2380446"/>
            <a:ext cx="1268638" cy="3259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4138CFA-DAE2-4ED4-95BC-DFC0D365D784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>
            <a:off x="8508577" y="5821952"/>
            <a:ext cx="2094224" cy="18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itle 211">
            <a:extLst>
              <a:ext uri="{FF2B5EF4-FFF2-40B4-BE49-F238E27FC236}">
                <a16:creationId xmlns:a16="http://schemas.microsoft.com/office/drawing/2014/main" id="{CBFA50D9-1DFC-44AD-8D7A-8BEDDA60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Space</a:t>
            </a:r>
          </a:p>
        </p:txBody>
      </p:sp>
      <p:pic>
        <p:nvPicPr>
          <p:cNvPr id="78" name="Picture 77" descr="bfs12">
            <a:extLst>
              <a:ext uri="{FF2B5EF4-FFF2-40B4-BE49-F238E27FC236}">
                <a16:creationId xmlns:a16="http://schemas.microsoft.com/office/drawing/2014/main" id="{A04B9AD9-34A0-42B9-AEA5-98081317C1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0" y="2220452"/>
            <a:ext cx="6525161" cy="450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6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00D6-7941-4421-873A-45B69F82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Celebrity Guest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F520C-D95B-4141-ABE8-74E9BC8FF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need to find a </a:t>
            </a:r>
            <a:r>
              <a:rPr lang="en-IN" b="1" i="1" dirty="0"/>
              <a:t>Celebrity guest</a:t>
            </a:r>
            <a:r>
              <a:rPr lang="en-IN" dirty="0"/>
              <a:t> (C) in a party of n guests, GIVEN that there is at least 1 celebrity guest. This is done by asking a guest A if he knows B.</a:t>
            </a:r>
          </a:p>
          <a:p>
            <a:r>
              <a:rPr lang="en-IN" dirty="0"/>
              <a:t>The guest C is one who all the other guests know, but who does not know any of the other guests.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B4BEA-590C-4A42-AE1F-9DCEC3BC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85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740E-0C0D-44FC-ACD5-AE5AEFCB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Celebrity Guests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18AD-1DF8-467C-A611-1E7D92F82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For all (Xi != C), Xi knows C</a:t>
            </a:r>
          </a:p>
          <a:p>
            <a:r>
              <a:rPr lang="en-IN" dirty="0"/>
              <a:t>2. For all (Xi != C), C !know Xi</a:t>
            </a:r>
          </a:p>
          <a:p>
            <a:endParaRPr lang="en-IN" dirty="0"/>
          </a:p>
          <a:p>
            <a:r>
              <a:rPr lang="en-IN" dirty="0"/>
              <a:t>The celebrity guest is to be found in a total of at most n-1 questions.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EF961-0566-42CC-A790-FE67EFAB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3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A5D8-434C-4296-BD53-2B88C6CD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Celebrity Guest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BA02-F061-4746-BAAD-4A09FE616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Ask guest A if he knows guest B.</a:t>
            </a:r>
          </a:p>
          <a:p>
            <a:pPr lvl="1"/>
            <a:r>
              <a:rPr lang="en-IN" dirty="0"/>
              <a:t>If A knows B, then A != C.</a:t>
            </a:r>
          </a:p>
          <a:p>
            <a:pPr lvl="1"/>
            <a:r>
              <a:rPr lang="en-IN" dirty="0"/>
              <a:t>If A !know B, then B != C.</a:t>
            </a:r>
          </a:p>
          <a:p>
            <a:endParaRPr lang="en-IN" dirty="0"/>
          </a:p>
          <a:p>
            <a:r>
              <a:rPr lang="en-IN" dirty="0"/>
              <a:t>Continue searching until you find 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E40C-296C-487F-861B-BE41C9DF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761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4A65-ED7C-4CEF-8145-2A2711AB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Knight’s (Closed) Tour Problem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A4F3-4AFD-4040-B0E8-6A3E0B8B0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 &gt; 2</a:t>
            </a:r>
          </a:p>
          <a:p>
            <a:r>
              <a:rPr lang="en-IN" dirty="0"/>
              <a:t>N &gt; 3</a:t>
            </a:r>
          </a:p>
          <a:p>
            <a:r>
              <a:rPr lang="en-IN" dirty="0">
                <a:hlinkClick r:id="rId2" action="ppaction://hlinksldjump"/>
              </a:rPr>
              <a:t>N &gt; 4</a:t>
            </a:r>
            <a:endParaRPr lang="en-IN" dirty="0"/>
          </a:p>
          <a:p>
            <a:r>
              <a:rPr lang="en-IN" dirty="0">
                <a:hlinkClick r:id="rId3" action="ppaction://hlinksldjump"/>
              </a:rPr>
              <a:t>N &gt; 5</a:t>
            </a:r>
            <a:endParaRPr lang="en-IN" dirty="0"/>
          </a:p>
          <a:p>
            <a:r>
              <a:rPr lang="en-IN" dirty="0"/>
              <a:t>N % 2 == 0</a:t>
            </a:r>
          </a:p>
          <a:p>
            <a:r>
              <a:rPr lang="en-IN" dirty="0"/>
              <a:t>(</a:t>
            </a:r>
            <a:r>
              <a:rPr lang="en-IN" dirty="0" err="1"/>
              <a:t>RowDiff</a:t>
            </a:r>
            <a:r>
              <a:rPr lang="en-IN" dirty="0"/>
              <a:t>(old, new) == 2 &amp;&amp; </a:t>
            </a:r>
            <a:r>
              <a:rPr lang="en-IN" dirty="0" err="1"/>
              <a:t>ColDiff</a:t>
            </a:r>
            <a:r>
              <a:rPr lang="en-IN" dirty="0"/>
              <a:t>(old, new) == 1) || (</a:t>
            </a:r>
            <a:r>
              <a:rPr lang="en-IN" dirty="0" err="1"/>
              <a:t>RowDiff</a:t>
            </a:r>
            <a:r>
              <a:rPr lang="en-IN" dirty="0"/>
              <a:t>(old, new) == 1 &amp;&amp; </a:t>
            </a:r>
            <a:r>
              <a:rPr lang="en-IN" dirty="0" err="1"/>
              <a:t>ColDiff</a:t>
            </a:r>
            <a:r>
              <a:rPr lang="en-IN" dirty="0"/>
              <a:t>(old, new) ==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FED0-7C48-4818-8127-20192E5A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71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461E-F288-4401-BD39-310546A3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Knight’s (Closed) Tour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AA98A-5908-42B1-B588-B62E550B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 &gt; 5</a:t>
            </a:r>
          </a:p>
          <a:p>
            <a:r>
              <a:rPr lang="en-IN" dirty="0"/>
              <a:t>N % 2 == 0</a:t>
            </a:r>
          </a:p>
          <a:p>
            <a:r>
              <a:rPr lang="en-IN" dirty="0"/>
              <a:t>(</a:t>
            </a:r>
            <a:r>
              <a:rPr lang="en-IN" dirty="0" err="1"/>
              <a:t>RowDiff</a:t>
            </a:r>
            <a:r>
              <a:rPr lang="en-IN" dirty="0"/>
              <a:t>(old, new) == 2 &amp;&amp; </a:t>
            </a:r>
            <a:r>
              <a:rPr lang="en-IN" dirty="0" err="1"/>
              <a:t>ColDiff</a:t>
            </a:r>
            <a:r>
              <a:rPr lang="en-IN" dirty="0"/>
              <a:t>(old, new) == 1) || (</a:t>
            </a:r>
            <a:r>
              <a:rPr lang="en-IN" dirty="0" err="1"/>
              <a:t>RowDiff</a:t>
            </a:r>
            <a:r>
              <a:rPr lang="en-IN" dirty="0"/>
              <a:t>(old, new) == 1 &amp;&amp; </a:t>
            </a:r>
            <a:r>
              <a:rPr lang="en-IN" dirty="0" err="1"/>
              <a:t>ColDiff</a:t>
            </a:r>
            <a:r>
              <a:rPr lang="en-IN" dirty="0"/>
              <a:t>(old, new) ==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362AA-4919-4D70-BABD-2A654298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33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D418-4792-47F6-95FC-850435EE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E560-5816-4DBD-8FC6-47D506ECF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Prof. Eugene </a:t>
            </a:r>
            <a:r>
              <a:rPr lang="en-IN" dirty="0" err="1"/>
              <a:t>Freunder’s</a:t>
            </a:r>
            <a:r>
              <a:rPr lang="en-IN" dirty="0"/>
              <a:t> Talk on </a:t>
            </a:r>
            <a:r>
              <a:rPr lang="en-IN" b="1" i="1" dirty="0"/>
              <a:t>The Ubiquity of Constraints</a:t>
            </a:r>
            <a:endParaRPr lang="en-IN" dirty="0"/>
          </a:p>
          <a:p>
            <a:r>
              <a:rPr lang="en-US" dirty="0">
                <a:hlinkClick r:id="rId2"/>
              </a:rPr>
              <a:t>Excellence Research Award Session – IJCAI-PRICAI2020 (ijcai20.org)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4F356-EDEB-4056-8E34-06E6C278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244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82D21C-25BE-408B-8974-F4F495478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Back-Up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8BE933-ABA5-4B25-8D45-BC61852DF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D01E0-1388-4301-84D8-ED0959DD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77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EA0B-7DE4-4CD9-9C7E-36B00AA7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linkClick r:id="rId2" action="ppaction://hlinksldjump"/>
              </a:rPr>
              <a:t>N = 4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C9F449-7966-462E-B89E-E612C50E28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7977684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138093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435164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8453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24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52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7818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21641-56D5-4B4E-AAA2-7556E392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9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854968"/>
          </a:xfrm>
        </p:spPr>
        <p:txBody>
          <a:bodyPr/>
          <a:lstStyle/>
          <a:p>
            <a:r>
              <a:rPr lang="en-IN" dirty="0"/>
              <a:t>Constraint Satisfaction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3335" y="2077374"/>
            <a:ext cx="9033687" cy="4465093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A constraint satisfaction problem is defined mathematically as</a:t>
            </a:r>
          </a:p>
          <a:p>
            <a:pPr lvl="1" algn="just"/>
            <a:r>
              <a:rPr lang="en-IN" sz="2000" dirty="0"/>
              <a:t>a set of variables,</a:t>
            </a:r>
          </a:p>
          <a:p>
            <a:pPr lvl="1" algn="just"/>
            <a:r>
              <a:rPr lang="en-IN" sz="2000" dirty="0"/>
              <a:t>a set of domains for each variable,</a:t>
            </a:r>
          </a:p>
          <a:p>
            <a:pPr lvl="1" algn="just"/>
            <a:r>
              <a:rPr lang="en-IN" sz="2000" dirty="0"/>
              <a:t>and a set of constraints</a:t>
            </a:r>
          </a:p>
          <a:p>
            <a:pPr algn="just"/>
            <a:r>
              <a:rPr lang="en-IN" sz="2400" dirty="0"/>
              <a:t>that limit which values in each domain are a valid assignment for each variable.</a:t>
            </a:r>
          </a:p>
        </p:txBody>
      </p:sp>
      <p:pic>
        <p:nvPicPr>
          <p:cNvPr id="1026" name="Picture 2" descr="https://s3.amazonaws.com/video.udacity-data.com/topher/2018/April/5ada2a91_4-queens/4-quee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20" y="2535209"/>
            <a:ext cx="1852637" cy="178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3.amazonaws.com/video.udacity-data.com/topher/2018/April/5ada4e75_map-coloring-small/map-coloring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022" y="4583503"/>
            <a:ext cx="2608634" cy="210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76D217-059C-4030-94B3-56AF0E08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59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EA0B-7DE4-4CD9-9C7E-36B00AA7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linkClick r:id="rId2" action="ppaction://hlinksldjump"/>
              </a:rPr>
              <a:t>N = 5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C9F449-7966-462E-B89E-E612C50E28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7977684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62613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138093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435164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88453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9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24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52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  <a:effectLst/>
                        </a:rPr>
                        <a:t>Knight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7818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21641-56D5-4B4E-AAA2-7556E392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960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BADE-D88D-4DF8-ABDE-F7A51250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Sudoku CSP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37EB-4B81-4198-9185-BF8B1FAF1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b="1" dirty="0"/>
              <a:t>Variables:</a:t>
            </a:r>
            <a:r>
              <a:rPr lang="en-IN" sz="2400" dirty="0"/>
              <a:t> The 81 cells that are assigned a value</a:t>
            </a:r>
          </a:p>
          <a:p>
            <a:pPr algn="just"/>
            <a:r>
              <a:rPr lang="en-IN" sz="2400" b="1" dirty="0"/>
              <a:t>Domain:</a:t>
            </a:r>
            <a:r>
              <a:rPr lang="en-IN" sz="2400" dirty="0"/>
              <a:t> Every variable is a single digit between 1 and 9</a:t>
            </a:r>
          </a:p>
          <a:p>
            <a:pPr algn="just"/>
            <a:r>
              <a:rPr lang="en-IN" sz="2400" b="1" dirty="0"/>
              <a:t>Constraints:</a:t>
            </a:r>
            <a:r>
              <a:rPr lang="en-IN" sz="2400" dirty="0"/>
              <a:t> Each row, column, and 3x3 box, must contain one of each of the digits from 1 to 9</a:t>
            </a:r>
            <a:endParaRPr lang="en-IN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4030C-3F92-4D5A-BD1F-26DD279C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4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EBCB-B8EE-46B9-AE80-1E93A4FD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4-Queen’s Problem CSP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A6DBD-4C51-4083-B053-F78B36038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b="1" dirty="0"/>
              <a:t>Variables: </a:t>
            </a:r>
            <a:r>
              <a:rPr lang="en-IN" sz="2400" dirty="0"/>
              <a:t>The row assignment of each of the 4 queens (the variables represent the queen assigned to each of the four columns)</a:t>
            </a:r>
          </a:p>
          <a:p>
            <a:pPr algn="just"/>
            <a:r>
              <a:rPr lang="en-IN" sz="2400" b="1" dirty="0"/>
              <a:t>Domains: </a:t>
            </a:r>
            <a:r>
              <a:rPr lang="en-IN" sz="2400" dirty="0"/>
              <a:t>every variable has the same domain, the single digits 1-4</a:t>
            </a:r>
          </a:p>
          <a:p>
            <a:pPr algn="just"/>
            <a:r>
              <a:rPr lang="en-IN" sz="2400" b="1" dirty="0"/>
              <a:t>Constraints: </a:t>
            </a:r>
            <a:r>
              <a:rPr lang="en-IN" sz="2400" dirty="0"/>
              <a:t>No pair of queens can be on the same row or diagonal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CFCDE-B7C7-465E-9A56-FFC0201A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2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C57C-8975-4B0D-9E93-8FDCB81D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Map Colouring CSP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11E0-259A-45DE-BFF0-A64486FC3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Variables:</a:t>
            </a:r>
            <a:r>
              <a:rPr lang="en-IN" dirty="0"/>
              <a:t> One variable for each region of the map.</a:t>
            </a:r>
          </a:p>
          <a:p>
            <a:r>
              <a:rPr lang="en-IN" b="1" dirty="0"/>
              <a:t>Domains:</a:t>
            </a:r>
            <a:r>
              <a:rPr lang="en-IN" dirty="0"/>
              <a:t> All variables have the same domain – the list of permissible colours.</a:t>
            </a:r>
          </a:p>
          <a:p>
            <a:r>
              <a:rPr lang="en-IN" b="1" dirty="0"/>
              <a:t>Constraints:</a:t>
            </a:r>
            <a:r>
              <a:rPr lang="en-IN" dirty="0"/>
              <a:t> No pair of adjacent regions can have the same colour.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A5235-6698-453E-B720-34A10530B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84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 Graph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406525"/>
            <a:ext cx="8640960" cy="525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D5D3D-DDF9-49BA-949E-43326246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62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Sudoku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56793"/>
            <a:ext cx="60246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73404-3AFB-4B1C-815F-37EDFAF9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9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08" y="230778"/>
            <a:ext cx="10515600" cy="927502"/>
          </a:xfrm>
        </p:spPr>
        <p:txBody>
          <a:bodyPr/>
          <a:lstStyle/>
          <a:p>
            <a:r>
              <a:rPr lang="en-IN" u="sng" dirty="0" err="1"/>
              <a:t>Cryptarithmetic</a:t>
            </a:r>
            <a:r>
              <a:rPr lang="en-IN" u="sng" dirty="0"/>
              <a:t> Puzzle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30" y="1415492"/>
            <a:ext cx="8482640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63303" y="5111285"/>
            <a:ext cx="448501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Constraints???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13" y="4506772"/>
            <a:ext cx="5598989" cy="223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C7B1B-D6C6-4572-9362-BF3E47C7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15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00D99626505468815249BBCE5CBE2" ma:contentTypeVersion="10" ma:contentTypeDescription="Create a new document." ma:contentTypeScope="" ma:versionID="530fa68265af1afd78c5f75de43d89ec">
  <xsd:schema xmlns:xsd="http://www.w3.org/2001/XMLSchema" xmlns:xs="http://www.w3.org/2001/XMLSchema" xmlns:p="http://schemas.microsoft.com/office/2006/metadata/properties" xmlns:ns2="b9ddce48-4927-49d3-9c8d-0a4b2e223357" xmlns:ns3="97366e1e-3f04-441e-b6c8-11d4a868ca9a" targetNamespace="http://schemas.microsoft.com/office/2006/metadata/properties" ma:root="true" ma:fieldsID="093de6fd644dc5749ef4e25b998f45ad" ns2:_="" ns3:_="">
    <xsd:import namespace="b9ddce48-4927-49d3-9c8d-0a4b2e223357"/>
    <xsd:import namespace="97366e1e-3f04-441e-b6c8-11d4a868ca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ddce48-4927-49d3-9c8d-0a4b2e223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66e1e-3f04-441e-b6c8-11d4a868ca9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75F3E5-7530-4084-8059-5A61545B253C}"/>
</file>

<file path=customXml/itemProps2.xml><?xml version="1.0" encoding="utf-8"?>
<ds:datastoreItem xmlns:ds="http://schemas.openxmlformats.org/officeDocument/2006/customXml" ds:itemID="{82B8196C-B3ED-447D-8CB3-2D9792748B81}"/>
</file>

<file path=customXml/itemProps3.xml><?xml version="1.0" encoding="utf-8"?>
<ds:datastoreItem xmlns:ds="http://schemas.openxmlformats.org/officeDocument/2006/customXml" ds:itemID="{3B144C32-C206-4988-AA97-8D0C716E69F5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880</Words>
  <Application>Microsoft Office PowerPoint</Application>
  <PresentationFormat>Widescreen</PresentationFormat>
  <Paragraphs>141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1_Office Theme</vt:lpstr>
      <vt:lpstr>CSE 228 – Principles of Artificial Intelligence</vt:lpstr>
      <vt:lpstr>Contents</vt:lpstr>
      <vt:lpstr>Constraint Satisfaction Problem</vt:lpstr>
      <vt:lpstr>Example: Sudoku CSP Definition</vt:lpstr>
      <vt:lpstr>Example: 4-Queen’s Problem CSP Definition</vt:lpstr>
      <vt:lpstr>Example: Map Colouring CSP Definition</vt:lpstr>
      <vt:lpstr>Constraint Graph</vt:lpstr>
      <vt:lpstr>Sudoku</vt:lpstr>
      <vt:lpstr>Cryptarithmetic Puzzle</vt:lpstr>
      <vt:lpstr>PowerPoint Presentation</vt:lpstr>
      <vt:lpstr>PowerPoint Presentation</vt:lpstr>
      <vt:lpstr>Types of Constraints</vt:lpstr>
      <vt:lpstr>PowerPoint Presentation</vt:lpstr>
      <vt:lpstr>Optimizing Backtracking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</vt:lpstr>
      <vt:lpstr>Search Space</vt:lpstr>
      <vt:lpstr>Celebrity Guest Problem</vt:lpstr>
      <vt:lpstr>Celebrity Guests Constraints</vt:lpstr>
      <vt:lpstr>Celebrity Guest Solution</vt:lpstr>
      <vt:lpstr>Knight’s (Closed) Tour Problem Constraints</vt:lpstr>
      <vt:lpstr>Knight’s (Closed) Tour Constraints</vt:lpstr>
      <vt:lpstr>PowerPoint Presentation</vt:lpstr>
      <vt:lpstr>Back-Up Slides</vt:lpstr>
      <vt:lpstr>N = 4</vt:lpstr>
      <vt:lpstr>N =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228 – Principles of Artificial Intelligence</dc:title>
  <dc:creator>Sandeep Mathias</dc:creator>
  <cp:lastModifiedBy>Sandeep Mathias</cp:lastModifiedBy>
  <cp:revision>1</cp:revision>
  <dcterms:created xsi:type="dcterms:W3CDTF">2021-10-28T07:46:20Z</dcterms:created>
  <dcterms:modified xsi:type="dcterms:W3CDTF">2021-10-28T07:49:21Z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0x010100E7200D99626505468815249BBCE5CBE2</vt:lpwstr>
  </property>
</Properties>
</file>